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09" r:id="rId3"/>
    <p:sldId id="303" r:id="rId4"/>
    <p:sldId id="308" r:id="rId5"/>
    <p:sldId id="307" r:id="rId6"/>
    <p:sldId id="258" r:id="rId7"/>
    <p:sldId id="259" r:id="rId8"/>
    <p:sldId id="311" r:id="rId9"/>
    <p:sldId id="260" r:id="rId10"/>
    <p:sldId id="261" r:id="rId11"/>
    <p:sldId id="262" r:id="rId12"/>
    <p:sldId id="263" r:id="rId13"/>
    <p:sldId id="310" r:id="rId14"/>
    <p:sldId id="266" r:id="rId15"/>
    <p:sldId id="264" r:id="rId16"/>
    <p:sldId id="267" r:id="rId17"/>
    <p:sldId id="316" r:id="rId18"/>
    <p:sldId id="268" r:id="rId19"/>
    <p:sldId id="269" r:id="rId20"/>
    <p:sldId id="265" r:id="rId21"/>
    <p:sldId id="270" r:id="rId22"/>
    <p:sldId id="275" r:id="rId23"/>
    <p:sldId id="276" r:id="rId24"/>
    <p:sldId id="277" r:id="rId25"/>
    <p:sldId id="315" r:id="rId26"/>
    <p:sldId id="280" r:id="rId27"/>
    <p:sldId id="281" r:id="rId28"/>
    <p:sldId id="292" r:id="rId29"/>
    <p:sldId id="271" r:id="rId30"/>
    <p:sldId id="278" r:id="rId31"/>
    <p:sldId id="279" r:id="rId32"/>
    <p:sldId id="273" r:id="rId33"/>
    <p:sldId id="282" r:id="rId34"/>
    <p:sldId id="283" r:id="rId35"/>
    <p:sldId id="312" r:id="rId36"/>
    <p:sldId id="274" r:id="rId37"/>
    <p:sldId id="284" r:id="rId38"/>
    <p:sldId id="291" r:id="rId39"/>
    <p:sldId id="290" r:id="rId40"/>
    <p:sldId id="285" r:id="rId41"/>
    <p:sldId id="313" r:id="rId42"/>
    <p:sldId id="296" r:id="rId43"/>
    <p:sldId id="293" r:id="rId44"/>
    <p:sldId id="294" r:id="rId45"/>
    <p:sldId id="295" r:id="rId46"/>
    <p:sldId id="314" r:id="rId47"/>
    <p:sldId id="297" r:id="rId48"/>
    <p:sldId id="298" r:id="rId49"/>
    <p:sldId id="299" r:id="rId50"/>
    <p:sldId id="287" r:id="rId51"/>
    <p:sldId id="288" r:id="rId52"/>
    <p:sldId id="300" r:id="rId53"/>
    <p:sldId id="301" r:id="rId54"/>
    <p:sldId id="302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8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43DCB7-369D-C74C-B629-7CD0703DDDCD}" v="77" dt="2022-11-29T19:25: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2"/>
    <p:restoredTop sz="97030"/>
  </p:normalViewPr>
  <p:slideViewPr>
    <p:cSldViewPr snapToGrid="0">
      <p:cViewPr varScale="1">
        <p:scale>
          <a:sx n="128" d="100"/>
          <a:sy n="128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9943DCB7-369D-C74C-B629-7CD0703DDDCD}"/>
    <pc:docChg chg="custSel addSld delSld modSld sldOrd">
      <pc:chgData name="Simon Prince" userId="fcc015fbc7a3e533" providerId="LiveId" clId="{9943DCB7-369D-C74C-B629-7CD0703DDDCD}" dt="2022-11-29T19:25:31.355" v="345" actId="1076"/>
      <pc:docMkLst>
        <pc:docMk/>
      </pc:docMkLst>
      <pc:sldChg chg="modSp mod">
        <pc:chgData name="Simon Prince" userId="fcc015fbc7a3e533" providerId="LiveId" clId="{9943DCB7-369D-C74C-B629-7CD0703DDDCD}" dt="2022-11-27T20:55:39.571" v="222" actId="20577"/>
        <pc:sldMkLst>
          <pc:docMk/>
          <pc:sldMk cId="1534075599" sldId="257"/>
        </pc:sldMkLst>
        <pc:spChg chg="mod">
          <ac:chgData name="Simon Prince" userId="fcc015fbc7a3e533" providerId="LiveId" clId="{9943DCB7-369D-C74C-B629-7CD0703DDDCD}" dt="2022-11-27T20:55:39.571" v="222" actId="20577"/>
          <ac:spMkLst>
            <pc:docMk/>
            <pc:sldMk cId="1534075599" sldId="257"/>
            <ac:spMk id="6" creationId="{67157D68-BF36-C895-B1E7-35863FF886EA}"/>
          </ac:spMkLst>
        </pc:spChg>
      </pc:sldChg>
      <pc:sldChg chg="modSp mod">
        <pc:chgData name="Simon Prince" userId="fcc015fbc7a3e533" providerId="LiveId" clId="{9943DCB7-369D-C74C-B629-7CD0703DDDCD}" dt="2022-11-28T11:30:04.377" v="306" actId="207"/>
        <pc:sldMkLst>
          <pc:docMk/>
          <pc:sldMk cId="2665588179" sldId="266"/>
        </pc:sldMkLst>
        <pc:spChg chg="mod">
          <ac:chgData name="Simon Prince" userId="fcc015fbc7a3e533" providerId="LiveId" clId="{9943DCB7-369D-C74C-B629-7CD0703DDDCD}" dt="2022-11-28T11:30:04.377" v="306" actId="207"/>
          <ac:spMkLst>
            <pc:docMk/>
            <pc:sldMk cId="2665588179" sldId="266"/>
            <ac:spMk id="7" creationId="{C1A0DAC2-796E-05A5-166B-452DB0506D3D}"/>
          </ac:spMkLst>
        </pc:spChg>
      </pc:sldChg>
      <pc:sldChg chg="modSp mod">
        <pc:chgData name="Simon Prince" userId="fcc015fbc7a3e533" providerId="LiveId" clId="{9943DCB7-369D-C74C-B629-7CD0703DDDCD}" dt="2022-11-28T11:37:36.323" v="342" actId="20577"/>
        <pc:sldMkLst>
          <pc:docMk/>
          <pc:sldMk cId="3342840103" sldId="274"/>
        </pc:sldMkLst>
        <pc:spChg chg="mod">
          <ac:chgData name="Simon Prince" userId="fcc015fbc7a3e533" providerId="LiveId" clId="{9943DCB7-369D-C74C-B629-7CD0703DDDCD}" dt="2022-11-28T11:37:36.323" v="342" actId="20577"/>
          <ac:spMkLst>
            <pc:docMk/>
            <pc:sldMk cId="3342840103" sldId="274"/>
            <ac:spMk id="3" creationId="{43CEE70C-43DD-9A04-D7FB-F034EA738CCD}"/>
          </ac:spMkLst>
        </pc:spChg>
      </pc:sldChg>
      <pc:sldChg chg="addSp delSp modSp mod">
        <pc:chgData name="Simon Prince" userId="fcc015fbc7a3e533" providerId="LiveId" clId="{9943DCB7-369D-C74C-B629-7CD0703DDDCD}" dt="2022-11-29T19:25:31.355" v="345" actId="1076"/>
        <pc:sldMkLst>
          <pc:docMk/>
          <pc:sldMk cId="1554928230" sldId="285"/>
        </pc:sldMkLst>
        <pc:spChg chg="del">
          <ac:chgData name="Simon Prince" userId="fcc015fbc7a3e533" providerId="LiveId" clId="{9943DCB7-369D-C74C-B629-7CD0703DDDCD}" dt="2022-11-29T19:25:28.230" v="343" actId="478"/>
          <ac:spMkLst>
            <pc:docMk/>
            <pc:sldMk cId="1554928230" sldId="285"/>
            <ac:spMk id="5" creationId="{7D6C2107-D336-94E0-4DDD-83D623EFDA40}"/>
          </ac:spMkLst>
        </pc:spChg>
        <pc:picChg chg="add mod">
          <ac:chgData name="Simon Prince" userId="fcc015fbc7a3e533" providerId="LiveId" clId="{9943DCB7-369D-C74C-B629-7CD0703DDDCD}" dt="2022-11-29T19:25:31.355" v="345" actId="1076"/>
          <ac:picMkLst>
            <pc:docMk/>
            <pc:sldMk cId="1554928230" sldId="285"/>
            <ac:picMk id="8" creationId="{8672455E-4753-02F6-9D17-2F01DFEA0646}"/>
          </ac:picMkLst>
        </pc:picChg>
      </pc:sldChg>
      <pc:sldChg chg="del">
        <pc:chgData name="Simon Prince" userId="fcc015fbc7a3e533" providerId="LiveId" clId="{9943DCB7-369D-C74C-B629-7CD0703DDDCD}" dt="2022-11-27T20:55:18.905" v="215" actId="2696"/>
        <pc:sldMkLst>
          <pc:docMk/>
          <pc:sldMk cId="4293266047" sldId="289"/>
        </pc:sldMkLst>
      </pc:sldChg>
      <pc:sldChg chg="addSp delSp modSp mod">
        <pc:chgData name="Simon Prince" userId="fcc015fbc7a3e533" providerId="LiveId" clId="{9943DCB7-369D-C74C-B629-7CD0703DDDCD}" dt="2022-11-27T20:51:59.680" v="8" actId="732"/>
        <pc:sldMkLst>
          <pc:docMk/>
          <pc:sldMk cId="2819850528" sldId="307"/>
        </pc:sldMkLst>
        <pc:picChg chg="add mod modCrop">
          <ac:chgData name="Simon Prince" userId="fcc015fbc7a3e533" providerId="LiveId" clId="{9943DCB7-369D-C74C-B629-7CD0703DDDCD}" dt="2022-11-27T20:51:59.680" v="8" actId="732"/>
          <ac:picMkLst>
            <pc:docMk/>
            <pc:sldMk cId="2819850528" sldId="307"/>
            <ac:picMk id="5" creationId="{FA4F7B92-A29F-85A2-A108-69A7422CE200}"/>
          </ac:picMkLst>
        </pc:picChg>
        <pc:picChg chg="del">
          <ac:chgData name="Simon Prince" userId="fcc015fbc7a3e533" providerId="LiveId" clId="{9943DCB7-369D-C74C-B629-7CD0703DDDCD}" dt="2022-11-27T20:51:16.731" v="0" actId="478"/>
          <ac:picMkLst>
            <pc:docMk/>
            <pc:sldMk cId="2819850528" sldId="307"/>
            <ac:picMk id="27" creationId="{5EF998AC-97B1-4BC9-11E2-AE4F8FF21170}"/>
          </ac:picMkLst>
        </pc:picChg>
      </pc:sldChg>
      <pc:sldChg chg="addSp delSp modSp new mod">
        <pc:chgData name="Simon Prince" userId="fcc015fbc7a3e533" providerId="LiveId" clId="{9943DCB7-369D-C74C-B629-7CD0703DDDCD}" dt="2022-11-27T20:53:24.785" v="34" actId="1076"/>
        <pc:sldMkLst>
          <pc:docMk/>
          <pc:sldMk cId="3696680746" sldId="308"/>
        </pc:sldMkLst>
        <pc:spChg chg="mod">
          <ac:chgData name="Simon Prince" userId="fcc015fbc7a3e533" providerId="LiveId" clId="{9943DCB7-369D-C74C-B629-7CD0703DDDCD}" dt="2022-11-27T20:52:16.109" v="25" actId="20577"/>
          <ac:spMkLst>
            <pc:docMk/>
            <pc:sldMk cId="3696680746" sldId="308"/>
            <ac:spMk id="2" creationId="{6B0911C3-40C1-994A-D65A-228629412C39}"/>
          </ac:spMkLst>
        </pc:spChg>
        <pc:spChg chg="del">
          <ac:chgData name="Simon Prince" userId="fcc015fbc7a3e533" providerId="LiveId" clId="{9943DCB7-369D-C74C-B629-7CD0703DDDCD}" dt="2022-11-27T20:53:06.228" v="26" actId="478"/>
          <ac:spMkLst>
            <pc:docMk/>
            <pc:sldMk cId="3696680746" sldId="308"/>
            <ac:spMk id="3" creationId="{43824777-90BB-07E7-83F3-DC398E521B75}"/>
          </ac:spMkLst>
        </pc:spChg>
        <pc:picChg chg="add del mod">
          <ac:chgData name="Simon Prince" userId="fcc015fbc7a3e533" providerId="LiveId" clId="{9943DCB7-369D-C74C-B629-7CD0703DDDCD}" dt="2022-11-27T20:53:08.398" v="28"/>
          <ac:picMkLst>
            <pc:docMk/>
            <pc:sldMk cId="3696680746" sldId="308"/>
            <ac:picMk id="4" creationId="{5E75FE81-C944-3F22-7807-A5ECDEE9F4D4}"/>
          </ac:picMkLst>
        </pc:picChg>
        <pc:picChg chg="add mod">
          <ac:chgData name="Simon Prince" userId="fcc015fbc7a3e533" providerId="LiveId" clId="{9943DCB7-369D-C74C-B629-7CD0703DDDCD}" dt="2022-11-27T20:53:24.785" v="34" actId="1076"/>
          <ac:picMkLst>
            <pc:docMk/>
            <pc:sldMk cId="3696680746" sldId="308"/>
            <ac:picMk id="6" creationId="{87CCC7B7-CB57-22C2-B429-1F8DDA050FF5}"/>
          </ac:picMkLst>
        </pc:picChg>
      </pc:sldChg>
      <pc:sldChg chg="modSp new mod">
        <pc:chgData name="Simon Prince" userId="fcc015fbc7a3e533" providerId="LiveId" clId="{9943DCB7-369D-C74C-B629-7CD0703DDDCD}" dt="2022-11-27T20:56:48.949" v="234" actId="207"/>
        <pc:sldMkLst>
          <pc:docMk/>
          <pc:sldMk cId="1883703808" sldId="309"/>
        </pc:sldMkLst>
        <pc:spChg chg="mod">
          <ac:chgData name="Simon Prince" userId="fcc015fbc7a3e533" providerId="LiveId" clId="{9943DCB7-369D-C74C-B629-7CD0703DDDCD}" dt="2022-11-27T20:53:45.863" v="57" actId="20577"/>
          <ac:spMkLst>
            <pc:docMk/>
            <pc:sldMk cId="1883703808" sldId="309"/>
            <ac:spMk id="2" creationId="{91C2DA90-B967-6EA4-7417-65DF2F2E5035}"/>
          </ac:spMkLst>
        </pc:spChg>
        <pc:spChg chg="mod">
          <ac:chgData name="Simon Prince" userId="fcc015fbc7a3e533" providerId="LiveId" clId="{9943DCB7-369D-C74C-B629-7CD0703DDDCD}" dt="2022-11-27T20:56:48.949" v="234" actId="207"/>
          <ac:spMkLst>
            <pc:docMk/>
            <pc:sldMk cId="1883703808" sldId="309"/>
            <ac:spMk id="3" creationId="{F7068EAB-978B-0908-A11E-070B96AC0D04}"/>
          </ac:spMkLst>
        </pc:spChg>
      </pc:sldChg>
      <pc:sldChg chg="modSp add mod ord">
        <pc:chgData name="Simon Prince" userId="fcc015fbc7a3e533" providerId="LiveId" clId="{9943DCB7-369D-C74C-B629-7CD0703DDDCD}" dt="2022-11-27T20:57:05.957" v="236" actId="207"/>
        <pc:sldMkLst>
          <pc:docMk/>
          <pc:sldMk cId="1932445406" sldId="310"/>
        </pc:sldMkLst>
        <pc:spChg chg="mod">
          <ac:chgData name="Simon Prince" userId="fcc015fbc7a3e533" providerId="LiveId" clId="{9943DCB7-369D-C74C-B629-7CD0703DDDCD}" dt="2022-11-27T20:57:05.957" v="236" actId="207"/>
          <ac:spMkLst>
            <pc:docMk/>
            <pc:sldMk cId="1932445406" sldId="310"/>
            <ac:spMk id="3" creationId="{F7068EAB-978B-0908-A11E-070B96AC0D04}"/>
          </ac:spMkLst>
        </pc:spChg>
      </pc:sldChg>
      <pc:sldChg chg="modSp add mod ord">
        <pc:chgData name="Simon Prince" userId="fcc015fbc7a3e533" providerId="LiveId" clId="{9943DCB7-369D-C74C-B629-7CD0703DDDCD}" dt="2022-11-27T20:56:56.531" v="235" actId="207"/>
        <pc:sldMkLst>
          <pc:docMk/>
          <pc:sldMk cId="1187871221" sldId="311"/>
        </pc:sldMkLst>
        <pc:spChg chg="mod">
          <ac:chgData name="Simon Prince" userId="fcc015fbc7a3e533" providerId="LiveId" clId="{9943DCB7-369D-C74C-B629-7CD0703DDDCD}" dt="2022-11-27T20:56:56.531" v="235" actId="207"/>
          <ac:spMkLst>
            <pc:docMk/>
            <pc:sldMk cId="1187871221" sldId="311"/>
            <ac:spMk id="3" creationId="{F7068EAB-978B-0908-A11E-070B96AC0D04}"/>
          </ac:spMkLst>
        </pc:spChg>
      </pc:sldChg>
      <pc:sldChg chg="modSp add mod ord">
        <pc:chgData name="Simon Prince" userId="fcc015fbc7a3e533" providerId="LiveId" clId="{9943DCB7-369D-C74C-B629-7CD0703DDDCD}" dt="2022-11-27T20:57:46.107" v="237" actId="207"/>
        <pc:sldMkLst>
          <pc:docMk/>
          <pc:sldMk cId="3797841347" sldId="312"/>
        </pc:sldMkLst>
        <pc:spChg chg="mod">
          <ac:chgData name="Simon Prince" userId="fcc015fbc7a3e533" providerId="LiveId" clId="{9943DCB7-369D-C74C-B629-7CD0703DDDCD}" dt="2022-11-27T20:57:46.107" v="237" actId="207"/>
          <ac:spMkLst>
            <pc:docMk/>
            <pc:sldMk cId="3797841347" sldId="312"/>
            <ac:spMk id="3" creationId="{F7068EAB-978B-0908-A11E-070B96AC0D04}"/>
          </ac:spMkLst>
        </pc:spChg>
      </pc:sldChg>
      <pc:sldChg chg="modSp add mod ord">
        <pc:chgData name="Simon Prince" userId="fcc015fbc7a3e533" providerId="LiveId" clId="{9943DCB7-369D-C74C-B629-7CD0703DDDCD}" dt="2022-11-27T20:57:54.754" v="238" actId="207"/>
        <pc:sldMkLst>
          <pc:docMk/>
          <pc:sldMk cId="1256408573" sldId="313"/>
        </pc:sldMkLst>
        <pc:spChg chg="mod">
          <ac:chgData name="Simon Prince" userId="fcc015fbc7a3e533" providerId="LiveId" clId="{9943DCB7-369D-C74C-B629-7CD0703DDDCD}" dt="2022-11-27T20:57:54.754" v="238" actId="207"/>
          <ac:spMkLst>
            <pc:docMk/>
            <pc:sldMk cId="1256408573" sldId="313"/>
            <ac:spMk id="3" creationId="{F7068EAB-978B-0908-A11E-070B96AC0D04}"/>
          </ac:spMkLst>
        </pc:spChg>
      </pc:sldChg>
      <pc:sldChg chg="modSp add mod ord">
        <pc:chgData name="Simon Prince" userId="fcc015fbc7a3e533" providerId="LiveId" clId="{9943DCB7-369D-C74C-B629-7CD0703DDDCD}" dt="2022-11-27T20:58:22.410" v="240" actId="207"/>
        <pc:sldMkLst>
          <pc:docMk/>
          <pc:sldMk cId="4031325530" sldId="314"/>
        </pc:sldMkLst>
        <pc:spChg chg="mod">
          <ac:chgData name="Simon Prince" userId="fcc015fbc7a3e533" providerId="LiveId" clId="{9943DCB7-369D-C74C-B629-7CD0703DDDCD}" dt="2022-11-27T20:58:22.410" v="240" actId="207"/>
          <ac:spMkLst>
            <pc:docMk/>
            <pc:sldMk cId="4031325530" sldId="314"/>
            <ac:spMk id="3" creationId="{F7068EAB-978B-0908-A11E-070B96AC0D04}"/>
          </ac:spMkLst>
        </pc:spChg>
      </pc:sldChg>
      <pc:sldChg chg="modSp add mod ord">
        <pc:chgData name="Simon Prince" userId="fcc015fbc7a3e533" providerId="LiveId" clId="{9943DCB7-369D-C74C-B629-7CD0703DDDCD}" dt="2022-11-27T20:59:05.882" v="244" actId="207"/>
        <pc:sldMkLst>
          <pc:docMk/>
          <pc:sldMk cId="3174112881" sldId="315"/>
        </pc:sldMkLst>
        <pc:spChg chg="mod">
          <ac:chgData name="Simon Prince" userId="fcc015fbc7a3e533" providerId="LiveId" clId="{9943DCB7-369D-C74C-B629-7CD0703DDDCD}" dt="2022-11-27T20:59:05.882" v="244" actId="207"/>
          <ac:spMkLst>
            <pc:docMk/>
            <pc:sldMk cId="3174112881" sldId="315"/>
            <ac:spMk id="3" creationId="{F7068EAB-978B-0908-A11E-070B96AC0D04}"/>
          </ac:spMkLst>
        </pc:spChg>
      </pc:sldChg>
      <pc:sldChg chg="addSp modSp add mod">
        <pc:chgData name="Simon Prince" userId="fcc015fbc7a3e533" providerId="LiveId" clId="{9943DCB7-369D-C74C-B629-7CD0703DDDCD}" dt="2022-11-27T21:00:51.908" v="285" actId="1076"/>
        <pc:sldMkLst>
          <pc:docMk/>
          <pc:sldMk cId="4218191233" sldId="316"/>
        </pc:sldMkLst>
        <pc:spChg chg="add mod">
          <ac:chgData name="Simon Prince" userId="fcc015fbc7a3e533" providerId="LiveId" clId="{9943DCB7-369D-C74C-B629-7CD0703DDDCD}" dt="2022-11-27T21:00:28.707" v="282" actId="20577"/>
          <ac:spMkLst>
            <pc:docMk/>
            <pc:sldMk cId="4218191233" sldId="316"/>
            <ac:spMk id="6" creationId="{FF76077B-6C93-E6A7-4A0C-5643E3A8D338}"/>
          </ac:spMkLst>
        </pc:spChg>
        <pc:picChg chg="add mod">
          <ac:chgData name="Simon Prince" userId="fcc015fbc7a3e533" providerId="LiveId" clId="{9943DCB7-369D-C74C-B629-7CD0703DDDCD}" dt="2022-11-27T21:00:51.908" v="285" actId="1076"/>
          <ac:picMkLst>
            <pc:docMk/>
            <pc:sldMk cId="4218191233" sldId="316"/>
            <ac:picMk id="7" creationId="{4F2B0909-64D2-C8B5-2683-C1193307EF66}"/>
          </ac:picMkLst>
        </pc:picChg>
        <pc:cxnChg chg="add">
          <ac:chgData name="Simon Prince" userId="fcc015fbc7a3e533" providerId="LiveId" clId="{9943DCB7-369D-C74C-B629-7CD0703DDDCD}" dt="2022-11-27T20:59:59.427" v="246" actId="11529"/>
          <ac:cxnSpMkLst>
            <pc:docMk/>
            <pc:sldMk cId="4218191233" sldId="316"/>
            <ac:cxnSpMk id="4" creationId="{75CBAD37-2E49-9A53-AF0A-F45999ED5152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D8B07-1A54-6B97-C58A-56E6DA8E5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0DFEF-6ECF-E166-BD1E-26248E162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31F4C-284E-E900-5FB1-BA4E41C64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49E20-7611-7D43-953B-7972FFC3C99F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0A502-A405-E4E3-8DAC-0C50F6F30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79B89-7818-55CA-9AA7-AD669EEA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3754-C1A1-664B-82BC-4B7CD496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80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3EFC-6A1D-84BF-8E4A-49087023C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CB69F-225A-B985-A505-8CC4FFB39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B3D1F-9358-5749-C127-55EA343C1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49E20-7611-7D43-953B-7972FFC3C99F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6F6D1-4FE9-A8AC-5B27-C15E0D0C6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E10CF-2161-7634-401F-5E6469A01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3754-C1A1-664B-82BC-4B7CD496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74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44A8C4-78EF-9B17-ECD4-DBC0DB4405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8261D8-42A4-DB15-DC13-24C052C0A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348C7-B4E9-AB49-9543-1B179263C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49E20-7611-7D43-953B-7972FFC3C99F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9F839-7B20-4362-FC84-D7CBD06D1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C33E1-5798-61A8-E65F-7CC1433CB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3754-C1A1-664B-82BC-4B7CD496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0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522B2-FBD6-A582-C341-53B61BE5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4AE46-64D1-4EAC-E8F8-A8F886CD5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6A396-5A33-15D6-3BBC-8656A7F84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49E20-7611-7D43-953B-7972FFC3C99F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7BD2D-804F-CF9D-C0DB-B4134671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79BBD-BF83-C8F0-2A27-A554A7D2D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3754-C1A1-664B-82BC-4B7CD496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9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586B-2566-D82E-1A15-87A106C7C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D7B1C8-B9AA-E183-678C-3BABE9BD6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24C17-B5EB-5B6D-5A32-D2F68551E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49E20-7611-7D43-953B-7972FFC3C99F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D3EC0-E663-D225-5A4B-E90B9508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00672-DFD1-586C-1AF4-D4AF3F7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3754-C1A1-664B-82BC-4B7CD496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38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97990-66BE-9CAC-440B-B88A50E73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DD232-DBA3-3B5A-62AF-B4BCCC1FFF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97617E-27B0-49AF-08B4-5D9F46081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0E5571-6CEF-83B7-010F-99315162B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49E20-7611-7D43-953B-7972FFC3C99F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32A9B-C6BE-7A2B-8DBC-0D98E485B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F119C-2F37-C749-1AD4-4178BB736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3754-C1A1-664B-82BC-4B7CD496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4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F5174-FD69-4FB9-F307-C43F92690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8043C-7331-4C85-5BF1-E66B55189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1534A7-BAFD-A03D-7939-A0557318C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B66AFF-B54A-D737-2129-6A4BDA143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89551B-A27B-4CA3-A373-22362085A3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B6E41F-FC9E-7BA5-118F-C4A51F429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49E20-7611-7D43-953B-7972FFC3C99F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D57159-9009-6E13-555D-B86A185D6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38CA15-815F-2700-E66B-CCFCA520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3754-C1A1-664B-82BC-4B7CD496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04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FF5A2-1BB4-22C3-D8F7-417B073EB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04B896-731F-2E10-EAE9-440D5339D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49E20-7611-7D43-953B-7972FFC3C99F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67092F-3B08-B4D3-7AD2-7BB52AA80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50762-465F-FB37-7A62-E4B308BED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3754-C1A1-664B-82BC-4B7CD496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74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53F9E9-BD72-40E6-7EDD-4094F226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49E20-7611-7D43-953B-7972FFC3C99F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B8D3BC-E76A-8A00-E5E2-6570BD72D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51AF8-0406-A1A4-C92E-18907D927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3754-C1A1-664B-82BC-4B7CD496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24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F1393-4F8F-561B-A8CA-207D9B6BA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07A02-09E2-9049-55D7-38700303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F797D-F0C4-BC46-FB1A-F60AC86F0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78AD4-9D3C-CEE8-A005-0EBC0602C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49E20-7611-7D43-953B-7972FFC3C99F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12D0A-15A6-CC3F-4A5F-723251655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20193-1C74-1BC2-F7D7-712B22BEA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3754-C1A1-664B-82BC-4B7CD496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09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6B1F-9987-69AA-9122-E2D8673C4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7B1CFE-3FE0-1B7B-D0B2-E6ECDEBFC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4DF454-2CCA-01AA-7080-035356CE5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B5AFF-03CA-23F3-8FFB-082DA4A6D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49E20-7611-7D43-953B-7972FFC3C99F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57FC6-6ECF-8515-2089-9A3D90B68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148C8-81C7-50DF-274D-0941AF5A2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3754-C1A1-664B-82BC-4B7CD496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98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B42A26-A4ED-B43D-EF63-FCFD91731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B9062-BFAD-CB9A-26FE-6E20100C2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6FD70-6935-DD21-30E3-798EE7816E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49E20-7611-7D43-953B-7972FFC3C99F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92778-20A2-2655-3793-D61FBA1C3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A2DC5-51B2-8FE0-6924-D15DA3EF7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E3754-C1A1-664B-82BC-4B7CD496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46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0A6D-61C1-E08C-0682-59E0A5CE5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CM20315 - Machine Learning</a:t>
            </a:r>
            <a:b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6311EE-E9F1-9F11-7353-2C7CDEE3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426"/>
            <a:ext cx="2730500" cy="1130300"/>
          </a:xfrm>
          <a:prstGeom prst="rect">
            <a:avLst/>
          </a:prstGeom>
        </p:spPr>
      </p:pic>
      <p:pic>
        <p:nvPicPr>
          <p:cNvPr id="1026" name="Picture 2" descr="How to silence your phone – Don't be an annoyance! | | Resource Centre by  Reliance Digital">
            <a:extLst>
              <a:ext uri="{FF2B5EF4-FFF2-40B4-BE49-F238E27FC236}">
                <a16:creationId xmlns:a16="http://schemas.microsoft.com/office/drawing/2014/main" id="{F08C61C2-4357-0DD0-BE11-0832EA1F4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8146" y="4426325"/>
            <a:ext cx="4315708" cy="184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7157D68-BF36-C895-B1E7-35863FF88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759"/>
            <a:ext cx="9144000" cy="1398863"/>
          </a:xfrm>
        </p:spPr>
        <p:txBody>
          <a:bodyPr/>
          <a:lstStyle/>
          <a:p>
            <a:r>
              <a:rPr lang="en-US" dirty="0"/>
              <a:t>Prof. Simon Prince </a:t>
            </a:r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10. Convolutional networks #1</a:t>
            </a:r>
            <a:endParaRPr lang="en-CA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34075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FC7FA-0EE6-79C3-E366-99F604C0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A8F88-4211-9556-81EA-887C3BA45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e.g., Image classification</a:t>
            </a:r>
          </a:p>
          <a:p>
            <a:r>
              <a:rPr lang="en-US" sz="2400" dirty="0"/>
              <a:t>Image has been translated, but we want our classifier to give the same result </a:t>
            </a:r>
          </a:p>
        </p:txBody>
      </p:sp>
      <p:pic>
        <p:nvPicPr>
          <p:cNvPr id="4" name="Picture 3" descr="A mountain covered in snow&#10;&#10;Description automatically generated with medium confidence">
            <a:extLst>
              <a:ext uri="{FF2B5EF4-FFF2-40B4-BE49-F238E27FC236}">
                <a16:creationId xmlns:a16="http://schemas.microsoft.com/office/drawing/2014/main" id="{3CDD3283-D025-9AC5-F2FE-4BE56CF65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492"/>
          <a:stretch/>
        </p:blipFill>
        <p:spPr>
          <a:xfrm>
            <a:off x="1952394" y="3121352"/>
            <a:ext cx="3886945" cy="3189514"/>
          </a:xfrm>
          <a:prstGeom prst="rect">
            <a:avLst/>
          </a:prstGeom>
        </p:spPr>
      </p:pic>
      <p:pic>
        <p:nvPicPr>
          <p:cNvPr id="5" name="Picture 4" descr="A mountain covered in snow&#10;&#10;Description automatically generated with medium confidence">
            <a:extLst>
              <a:ext uri="{FF2B5EF4-FFF2-40B4-BE49-F238E27FC236}">
                <a16:creationId xmlns:a16="http://schemas.microsoft.com/office/drawing/2014/main" id="{920DC0F7-FBCA-76AF-80C6-71C2E3E60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" t="51587" r="-280" b="-51587"/>
          <a:stretch/>
        </p:blipFill>
        <p:spPr>
          <a:xfrm>
            <a:off x="6263139" y="3088694"/>
            <a:ext cx="3886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88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32D98-4C77-200F-FA75-4A81F6A6D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Equivariance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46E921-F584-0A6E-9E97-84D8933ED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 function f[x] is </a:t>
            </a:r>
            <a:r>
              <a:rPr lang="en-US" dirty="0">
                <a:solidFill>
                  <a:srgbClr val="D18362"/>
                </a:solidFill>
              </a:rPr>
              <a:t>equivariant</a:t>
            </a:r>
            <a:r>
              <a:rPr lang="en-US" dirty="0"/>
              <a:t> to a transformation t[] if: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i.e., the output is transformed in the same way as the input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C3FAA-75F9-CE05-23DA-34834B598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468" y="2959100"/>
            <a:ext cx="2984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14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C490C-60A5-7F22-F7BC-30FDA1AA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Equivariance example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1718CDE-90C7-B9DB-0AC2-F25BC11D91DD}"/>
              </a:ext>
            </a:extLst>
          </p:cNvPr>
          <p:cNvSpPr txBox="1">
            <a:spLocks/>
          </p:cNvSpPr>
          <p:nvPr/>
        </p:nvSpPr>
        <p:spPr>
          <a:xfrm>
            <a:off x="990600" y="167037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e.g., Image segmentation</a:t>
            </a:r>
          </a:p>
          <a:p>
            <a:r>
              <a:rPr lang="en-US" sz="2400" dirty="0"/>
              <a:t>Image has been translated and we want segmentation to translate with it</a:t>
            </a:r>
          </a:p>
        </p:txBody>
      </p:sp>
      <p:pic>
        <p:nvPicPr>
          <p:cNvPr id="6" name="Picture 5" descr="A picture containing sofa, living, indoor, room&#10;&#10;Description automatically generated">
            <a:extLst>
              <a:ext uri="{FF2B5EF4-FFF2-40B4-BE49-F238E27FC236}">
                <a16:creationId xmlns:a16="http://schemas.microsoft.com/office/drawing/2014/main" id="{15FEDAF5-A72D-A23C-8BCA-32F464DC6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53" y="2657742"/>
            <a:ext cx="2336664" cy="4089162"/>
          </a:xfrm>
          <a:prstGeom prst="rect">
            <a:avLst/>
          </a:prstGeom>
        </p:spPr>
      </p:pic>
      <p:pic>
        <p:nvPicPr>
          <p:cNvPr id="8" name="Picture 7" descr="A picture containing text, colorful, different, orange&#10;&#10;Description automatically generated">
            <a:extLst>
              <a:ext uri="{FF2B5EF4-FFF2-40B4-BE49-F238E27FC236}">
                <a16:creationId xmlns:a16="http://schemas.microsoft.com/office/drawing/2014/main" id="{AE4C01C5-84B9-ECA2-9C47-3393369B0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57742"/>
            <a:ext cx="2343378" cy="40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06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2DA90-B967-6EA4-7417-65DF2F2E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68EAB-978B-0908-A11E-070B96AC0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Networks for images</a:t>
            </a:r>
          </a:p>
          <a:p>
            <a:r>
              <a:rPr lang="en-US" dirty="0"/>
              <a:t>Invariance and equivariance</a:t>
            </a:r>
          </a:p>
          <a:p>
            <a:r>
              <a:rPr lang="en-US" dirty="0">
                <a:solidFill>
                  <a:srgbClr val="D18362"/>
                </a:solidFill>
              </a:rPr>
              <a:t>1D convolution</a:t>
            </a:r>
          </a:p>
          <a:p>
            <a:r>
              <a:rPr lang="en-US" dirty="0"/>
              <a:t>Convolutional layers</a:t>
            </a:r>
          </a:p>
          <a:p>
            <a:r>
              <a:rPr lang="en-US" dirty="0"/>
              <a:t>Channels</a:t>
            </a:r>
          </a:p>
          <a:p>
            <a:r>
              <a:rPr lang="en-US" dirty="0"/>
              <a:t>Receptive fields</a:t>
            </a:r>
          </a:p>
          <a:p>
            <a:r>
              <a:rPr lang="en-US" dirty="0"/>
              <a:t>Convolutional network for MNIST 1D</a:t>
            </a:r>
          </a:p>
        </p:txBody>
      </p:sp>
    </p:spTree>
    <p:extLst>
      <p:ext uri="{BB962C8B-B14F-4D97-AF65-F5344CB8AC3E}">
        <p14:creationId xmlns:p14="http://schemas.microsoft.com/office/powerpoint/2010/main" val="1932445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A0DAC2-796E-05A5-166B-452DB0506D3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Input vector </a:t>
            </a:r>
            <a:r>
              <a:rPr lang="en-US" b="1" dirty="0"/>
              <a:t>x: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 is weighted sum of neighbors: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Convolutional </a:t>
            </a:r>
            <a:r>
              <a:rPr lang="en-US" dirty="0">
                <a:solidFill>
                  <a:srgbClr val="D18362"/>
                </a:solidFill>
              </a:rPr>
              <a:t>kernel </a:t>
            </a:r>
            <a:r>
              <a:rPr lang="en-US" dirty="0"/>
              <a:t>or </a:t>
            </a:r>
            <a:r>
              <a:rPr lang="en-US" dirty="0">
                <a:solidFill>
                  <a:srgbClr val="D18362"/>
                </a:solidFill>
              </a:rPr>
              <a:t>filter</a:t>
            </a:r>
            <a:r>
              <a:rPr lang="en-US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7A0F0-ECF0-D8A5-6D4E-87D94CA53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Convolution* in 1D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BF1F4F-DD4B-F984-EF81-3FF307DEE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087" y="2460313"/>
            <a:ext cx="3708400" cy="46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CCDB23-6CAD-622B-9E38-0AE220A6F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248" y="4162737"/>
            <a:ext cx="5651500" cy="38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FDB85E-330C-1DD5-855C-3FC310EBE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767" y="5515911"/>
            <a:ext cx="3327400" cy="5207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265C6B-AFD1-3CA2-7FD8-194AB22D5E9F}"/>
              </a:ext>
            </a:extLst>
          </p:cNvPr>
          <p:cNvCxnSpPr/>
          <p:nvPr/>
        </p:nvCxnSpPr>
        <p:spPr>
          <a:xfrm flipH="1">
            <a:off x="7026168" y="5445449"/>
            <a:ext cx="1469877" cy="529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B57627-E552-03F5-743D-ADB55C4BEAFE}"/>
              </a:ext>
            </a:extLst>
          </p:cNvPr>
          <p:cNvSpPr txBox="1"/>
          <p:nvPr/>
        </p:nvSpPr>
        <p:spPr>
          <a:xfrm>
            <a:off x="8470070" y="5260783"/>
            <a:ext cx="152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Kernel size</a:t>
            </a:r>
            <a:r>
              <a:rPr lang="en-US" dirty="0"/>
              <a:t> =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BA5C2-CA67-9399-04D6-CFFF123AB8B5}"/>
              </a:ext>
            </a:extLst>
          </p:cNvPr>
          <p:cNvSpPr txBox="1"/>
          <p:nvPr/>
        </p:nvSpPr>
        <p:spPr>
          <a:xfrm>
            <a:off x="8284029" y="6520543"/>
            <a:ext cx="348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Not really technically convolution</a:t>
            </a:r>
          </a:p>
        </p:txBody>
      </p:sp>
    </p:spTree>
    <p:extLst>
      <p:ext uri="{BB962C8B-B14F-4D97-AF65-F5344CB8AC3E}">
        <p14:creationId xmlns:p14="http://schemas.microsoft.com/office/powerpoint/2010/main" val="2665588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E07A-FE30-8A32-1048-A3B6A634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with kernel size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D5B79-E3D7-752B-F834-F20FBF75D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6943"/>
          <a:stretch/>
        </p:blipFill>
        <p:spPr>
          <a:xfrm>
            <a:off x="838201" y="2192845"/>
            <a:ext cx="2438400" cy="3413195"/>
          </a:xfrm>
        </p:spPr>
      </p:pic>
    </p:spTree>
    <p:extLst>
      <p:ext uri="{BB962C8B-B14F-4D97-AF65-F5344CB8AC3E}">
        <p14:creationId xmlns:p14="http://schemas.microsoft.com/office/powerpoint/2010/main" val="1306909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E07A-FE30-8A32-1048-A3B6A634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with kernel size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D5B79-E3D7-752B-F834-F20FBF75D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284"/>
          <a:stretch/>
        </p:blipFill>
        <p:spPr>
          <a:xfrm>
            <a:off x="838201" y="2192845"/>
            <a:ext cx="5257800" cy="3413195"/>
          </a:xfrm>
        </p:spPr>
      </p:pic>
    </p:spTree>
    <p:extLst>
      <p:ext uri="{BB962C8B-B14F-4D97-AF65-F5344CB8AC3E}">
        <p14:creationId xmlns:p14="http://schemas.microsoft.com/office/powerpoint/2010/main" val="2699325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E07A-FE30-8A32-1048-A3B6A634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with kernel size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D5B79-E3D7-752B-F834-F20FBF75D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284"/>
          <a:stretch/>
        </p:blipFill>
        <p:spPr>
          <a:xfrm>
            <a:off x="838201" y="2192845"/>
            <a:ext cx="5257800" cy="3413195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CBAD37-2E49-9A53-AF0A-F45999ED5152}"/>
              </a:ext>
            </a:extLst>
          </p:cNvPr>
          <p:cNvCxnSpPr/>
          <p:nvPr/>
        </p:nvCxnSpPr>
        <p:spPr>
          <a:xfrm flipH="1" flipV="1">
            <a:off x="6096000" y="5419493"/>
            <a:ext cx="1877122" cy="501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F76077B-6C93-E6A7-4A0C-5643E3A8D338}"/>
              </a:ext>
            </a:extLst>
          </p:cNvPr>
          <p:cNvSpPr txBox="1"/>
          <p:nvPr/>
        </p:nvSpPr>
        <p:spPr>
          <a:xfrm>
            <a:off x="8084634" y="5921298"/>
            <a:ext cx="334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Equivariant to translation of input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B0909-64D2-C8B5-2683-C1193307E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917" y="6290630"/>
            <a:ext cx="2560439" cy="4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91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E07A-FE30-8A32-1048-A3B6A634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padding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D5B79-E3D7-752B-F834-F20FBF75D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3007"/>
          <a:stretch/>
        </p:blipFill>
        <p:spPr>
          <a:xfrm>
            <a:off x="838201" y="2192845"/>
            <a:ext cx="8142514" cy="341319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F3459-8C70-CA9D-CD72-CF29276CDD14}"/>
              </a:ext>
            </a:extLst>
          </p:cNvPr>
          <p:cNvSpPr txBox="1"/>
          <p:nvPr/>
        </p:nvSpPr>
        <p:spPr>
          <a:xfrm>
            <a:off x="838200" y="6010750"/>
            <a:ext cx="7182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Treat positions that are beyond end of the input as zero.</a:t>
            </a:r>
          </a:p>
        </p:txBody>
      </p:sp>
    </p:spTree>
    <p:extLst>
      <p:ext uri="{BB962C8B-B14F-4D97-AF65-F5344CB8AC3E}">
        <p14:creationId xmlns:p14="http://schemas.microsoft.com/office/powerpoint/2010/main" val="850709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E07A-FE30-8A32-1048-A3B6A634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“Valid” convolutions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D5B79-E3D7-752B-F834-F20FBF75D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2845"/>
            <a:ext cx="10575733" cy="341319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AC1FBA-400E-035D-D02A-EE8BDBA734EF}"/>
              </a:ext>
            </a:extLst>
          </p:cNvPr>
          <p:cNvSpPr txBox="1"/>
          <p:nvPr/>
        </p:nvSpPr>
        <p:spPr>
          <a:xfrm>
            <a:off x="838200" y="6010750"/>
            <a:ext cx="8552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Only process positions where kernel falls in image (smaller output).</a:t>
            </a:r>
          </a:p>
        </p:txBody>
      </p:sp>
    </p:spTree>
    <p:extLst>
      <p:ext uri="{BB962C8B-B14F-4D97-AF65-F5344CB8AC3E}">
        <p14:creationId xmlns:p14="http://schemas.microsoft.com/office/powerpoint/2010/main" val="1976254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2DA90-B967-6EA4-7417-65DF2F2E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68EAB-978B-0908-A11E-070B96AC0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D18362"/>
                </a:solidFill>
              </a:rPr>
              <a:t>Networks for images</a:t>
            </a:r>
          </a:p>
          <a:p>
            <a:r>
              <a:rPr lang="en-US" dirty="0"/>
              <a:t>Invariance and equivariance</a:t>
            </a:r>
          </a:p>
          <a:p>
            <a:r>
              <a:rPr lang="en-US" dirty="0"/>
              <a:t>1D convolution</a:t>
            </a:r>
          </a:p>
          <a:p>
            <a:r>
              <a:rPr lang="en-US" dirty="0"/>
              <a:t>Convolutional layers</a:t>
            </a:r>
          </a:p>
          <a:p>
            <a:r>
              <a:rPr lang="en-US" dirty="0"/>
              <a:t>Channels</a:t>
            </a:r>
          </a:p>
          <a:p>
            <a:r>
              <a:rPr lang="en-US" dirty="0"/>
              <a:t>Receptive fields</a:t>
            </a:r>
          </a:p>
          <a:p>
            <a:r>
              <a:rPr lang="en-US" dirty="0"/>
              <a:t>Convolutional network for MNIST 1D</a:t>
            </a:r>
          </a:p>
        </p:txBody>
      </p:sp>
    </p:spTree>
    <p:extLst>
      <p:ext uri="{BB962C8B-B14F-4D97-AF65-F5344CB8AC3E}">
        <p14:creationId xmlns:p14="http://schemas.microsoft.com/office/powerpoint/2010/main" val="1883703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E015-16A7-0B63-6E15-D793AAEC7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Stride, kernel size, and dilation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6C59-8157-5957-F31F-7BF7B7C14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D18362"/>
                </a:solidFill>
              </a:rPr>
              <a:t>Stride</a:t>
            </a:r>
            <a:r>
              <a:rPr lang="en-US" dirty="0"/>
              <a:t> = shift by k positions for each output</a:t>
            </a:r>
          </a:p>
          <a:p>
            <a:pPr lvl="1"/>
            <a:r>
              <a:rPr lang="en-US" dirty="0"/>
              <a:t>Decreases size of output relative to input</a:t>
            </a:r>
          </a:p>
          <a:p>
            <a:r>
              <a:rPr lang="en-US" dirty="0">
                <a:solidFill>
                  <a:srgbClr val="D18362"/>
                </a:solidFill>
              </a:rPr>
              <a:t>Kernel size </a:t>
            </a:r>
            <a:r>
              <a:rPr lang="en-US" dirty="0"/>
              <a:t>= weight a different number of inputs for each output</a:t>
            </a:r>
          </a:p>
          <a:p>
            <a:pPr lvl="1"/>
            <a:r>
              <a:rPr lang="en-US" dirty="0"/>
              <a:t>Combine information from a larger area</a:t>
            </a:r>
          </a:p>
          <a:p>
            <a:pPr lvl="1"/>
            <a:r>
              <a:rPr lang="en-US" dirty="0"/>
              <a:t>But kernel size 5 uses 5 parameters</a:t>
            </a:r>
          </a:p>
          <a:p>
            <a:r>
              <a:rPr lang="en-US" dirty="0">
                <a:solidFill>
                  <a:srgbClr val="D18362"/>
                </a:solidFill>
              </a:rPr>
              <a:t>Dilated </a:t>
            </a:r>
            <a:r>
              <a:rPr lang="en-US" dirty="0"/>
              <a:t>or</a:t>
            </a:r>
            <a:r>
              <a:rPr lang="en-US" dirty="0">
                <a:solidFill>
                  <a:srgbClr val="D18362"/>
                </a:solidFill>
              </a:rPr>
              <a:t> </a:t>
            </a:r>
            <a:r>
              <a:rPr lang="en-US" dirty="0" err="1">
                <a:solidFill>
                  <a:srgbClr val="D18362"/>
                </a:solidFill>
              </a:rPr>
              <a:t>atrous</a:t>
            </a:r>
            <a:r>
              <a:rPr lang="en-US" dirty="0">
                <a:solidFill>
                  <a:srgbClr val="D18362"/>
                </a:solidFill>
              </a:rPr>
              <a:t> </a:t>
            </a:r>
            <a:r>
              <a:rPr lang="en-US" dirty="0"/>
              <a:t>convolutions = intersperse kernel values with zeros</a:t>
            </a:r>
          </a:p>
          <a:p>
            <a:pPr lvl="1"/>
            <a:r>
              <a:rPr lang="en-US" dirty="0"/>
              <a:t>Combine information from a larger area</a:t>
            </a:r>
          </a:p>
          <a:p>
            <a:pPr lvl="1"/>
            <a:r>
              <a:rPr lang="en-US" dirty="0"/>
              <a:t>Fewer parameters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59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09D70C-5DF8-5728-3502-5709D7F31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6427"/>
          <a:stretch/>
        </p:blipFill>
        <p:spPr>
          <a:xfrm>
            <a:off x="790430" y="669471"/>
            <a:ext cx="2573256" cy="5257800"/>
          </a:xfrm>
        </p:spPr>
      </p:pic>
    </p:spTree>
    <p:extLst>
      <p:ext uri="{BB962C8B-B14F-4D97-AF65-F5344CB8AC3E}">
        <p14:creationId xmlns:p14="http://schemas.microsoft.com/office/powerpoint/2010/main" val="2005257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09D70C-5DF8-5728-3502-5709D7F31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9401"/>
          <a:stretch/>
        </p:blipFill>
        <p:spPr>
          <a:xfrm>
            <a:off x="790430" y="669471"/>
            <a:ext cx="5523284" cy="5257800"/>
          </a:xfrm>
        </p:spPr>
      </p:pic>
    </p:spTree>
    <p:extLst>
      <p:ext uri="{BB962C8B-B14F-4D97-AF65-F5344CB8AC3E}">
        <p14:creationId xmlns:p14="http://schemas.microsoft.com/office/powerpoint/2010/main" val="721007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09D70C-5DF8-5728-3502-5709D7F31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3673"/>
          <a:stretch/>
        </p:blipFill>
        <p:spPr>
          <a:xfrm>
            <a:off x="790430" y="669471"/>
            <a:ext cx="8331799" cy="5257800"/>
          </a:xfrm>
        </p:spPr>
      </p:pic>
    </p:spTree>
    <p:extLst>
      <p:ext uri="{BB962C8B-B14F-4D97-AF65-F5344CB8AC3E}">
        <p14:creationId xmlns:p14="http://schemas.microsoft.com/office/powerpoint/2010/main" val="2451779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09D70C-5DF8-5728-3502-5709D7F31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430" y="669471"/>
            <a:ext cx="10915940" cy="5257800"/>
          </a:xfrm>
        </p:spPr>
      </p:pic>
    </p:spTree>
    <p:extLst>
      <p:ext uri="{BB962C8B-B14F-4D97-AF65-F5344CB8AC3E}">
        <p14:creationId xmlns:p14="http://schemas.microsoft.com/office/powerpoint/2010/main" val="115345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2DA90-B967-6EA4-7417-65DF2F2E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68EAB-978B-0908-A11E-070B96AC0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Networks for images</a:t>
            </a:r>
          </a:p>
          <a:p>
            <a:r>
              <a:rPr lang="en-US" dirty="0"/>
              <a:t>Invariance and equivariance</a:t>
            </a:r>
          </a:p>
          <a:p>
            <a:r>
              <a:rPr lang="en-US" dirty="0"/>
              <a:t>1D convolution</a:t>
            </a:r>
          </a:p>
          <a:p>
            <a:r>
              <a:rPr lang="en-US" dirty="0">
                <a:solidFill>
                  <a:srgbClr val="D18362"/>
                </a:solidFill>
              </a:rPr>
              <a:t>Convolutional layers</a:t>
            </a:r>
          </a:p>
          <a:p>
            <a:r>
              <a:rPr lang="en-US" dirty="0"/>
              <a:t>Channels</a:t>
            </a:r>
          </a:p>
          <a:p>
            <a:r>
              <a:rPr lang="en-US" dirty="0"/>
              <a:t>Receptive fields</a:t>
            </a:r>
          </a:p>
          <a:p>
            <a:r>
              <a:rPr lang="en-US" dirty="0"/>
              <a:t>Convolutional network for MNIST 1D</a:t>
            </a:r>
          </a:p>
        </p:txBody>
      </p:sp>
    </p:spTree>
    <p:extLst>
      <p:ext uri="{BB962C8B-B14F-4D97-AF65-F5344CB8AC3E}">
        <p14:creationId xmlns:p14="http://schemas.microsoft.com/office/powerpoint/2010/main" val="3174112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147-1D93-3EB3-DD53-1B929ACFA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9D386-6354-2359-DE26-A90CC9D23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937" y="2100943"/>
            <a:ext cx="4940126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25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147-1D93-3EB3-DD53-1B929ACFA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 of fully-connected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2290B-6F4E-9028-AD9A-C55AAA1CD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937" y="2100943"/>
            <a:ext cx="4940126" cy="16290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1C1858-B7A2-AF2C-3CE4-D8F3A99CC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572" y="5050972"/>
            <a:ext cx="3412012" cy="1245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657761-F6F6-DB19-2007-60E87CC1D9D1}"/>
              </a:ext>
            </a:extLst>
          </p:cNvPr>
          <p:cNvSpPr txBox="1"/>
          <p:nvPr/>
        </p:nvSpPr>
        <p:spPr>
          <a:xfrm>
            <a:off x="821696" y="4457854"/>
            <a:ext cx="255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Fully connected network: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0AC4A-F22C-893C-C687-729D486381EB}"/>
              </a:ext>
            </a:extLst>
          </p:cNvPr>
          <p:cNvSpPr txBox="1"/>
          <p:nvPr/>
        </p:nvSpPr>
        <p:spPr>
          <a:xfrm>
            <a:off x="821696" y="1506022"/>
            <a:ext cx="238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Convolutional network:</a:t>
            </a:r>
          </a:p>
        </p:txBody>
      </p:sp>
    </p:spTree>
    <p:extLst>
      <p:ext uri="{BB962C8B-B14F-4D97-AF65-F5344CB8AC3E}">
        <p14:creationId xmlns:p14="http://schemas.microsoft.com/office/powerpoint/2010/main" val="1251226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147-1D93-3EB3-DD53-1B929ACFA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 of fully-connected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2290B-6F4E-9028-AD9A-C55AAA1CD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937" y="2100943"/>
            <a:ext cx="4940126" cy="16290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1C1858-B7A2-AF2C-3CE4-D8F3A99CC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572" y="5050972"/>
            <a:ext cx="3412012" cy="1245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657761-F6F6-DB19-2007-60E87CC1D9D1}"/>
              </a:ext>
            </a:extLst>
          </p:cNvPr>
          <p:cNvSpPr txBox="1"/>
          <p:nvPr/>
        </p:nvSpPr>
        <p:spPr>
          <a:xfrm>
            <a:off x="821696" y="4457854"/>
            <a:ext cx="255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Fully connected network: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0AC4A-F22C-893C-C687-729D486381EB}"/>
              </a:ext>
            </a:extLst>
          </p:cNvPr>
          <p:cNvSpPr txBox="1"/>
          <p:nvPr/>
        </p:nvSpPr>
        <p:spPr>
          <a:xfrm>
            <a:off x="821696" y="1506022"/>
            <a:ext cx="238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Convolutional network: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70F50D-808E-76B4-5A78-9E0FB0333DEE}"/>
              </a:ext>
            </a:extLst>
          </p:cNvPr>
          <p:cNvCxnSpPr/>
          <p:nvPr/>
        </p:nvCxnSpPr>
        <p:spPr>
          <a:xfrm flipH="1" flipV="1">
            <a:off x="7739743" y="3429000"/>
            <a:ext cx="1752600" cy="8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58377A-E240-B591-055B-E754FF34F4C1}"/>
              </a:ext>
            </a:extLst>
          </p:cNvPr>
          <p:cNvCxnSpPr>
            <a:cxnSpLocks/>
          </p:cNvCxnSpPr>
          <p:nvPr/>
        </p:nvCxnSpPr>
        <p:spPr>
          <a:xfrm flipH="1">
            <a:off x="7990115" y="5254398"/>
            <a:ext cx="1502228" cy="332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26BE59-8059-921F-4A39-3E79E8B32101}"/>
              </a:ext>
            </a:extLst>
          </p:cNvPr>
          <p:cNvSpPr txBox="1"/>
          <p:nvPr/>
        </p:nvSpPr>
        <p:spPr>
          <a:xfrm>
            <a:off x="9616786" y="3331420"/>
            <a:ext cx="173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weights, 1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033F7B-40F9-C5EA-A4A2-F0CB5994C26C}"/>
                  </a:ext>
                </a:extLst>
              </p:cNvPr>
              <p:cNvSpPr txBox="1"/>
              <p:nvPr/>
            </p:nvSpPr>
            <p:spPr>
              <a:xfrm>
                <a:off x="9519809" y="4972152"/>
                <a:ext cx="2125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weights, D biases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033F7B-40F9-C5EA-A4A2-F0CB5994C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9809" y="4972152"/>
                <a:ext cx="2125197" cy="369332"/>
              </a:xfrm>
              <a:prstGeom prst="rect">
                <a:avLst/>
              </a:prstGeom>
              <a:blipFill>
                <a:blip r:embed="rId4"/>
                <a:stretch>
                  <a:fillRect t="-6667" r="-178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2544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B2912-68CC-0377-15E5-4590FCE43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 of fully-connected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EE8FB4-727B-D921-7ECB-DFC72B1D6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7935"/>
          <a:stretch/>
        </p:blipFill>
        <p:spPr>
          <a:xfrm>
            <a:off x="1414190" y="1353230"/>
            <a:ext cx="3103381" cy="468536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6D8CB9-47E7-CACE-898C-413FAFF6A6C9}"/>
              </a:ext>
            </a:extLst>
          </p:cNvPr>
          <p:cNvSpPr txBox="1"/>
          <p:nvPr/>
        </p:nvSpPr>
        <p:spPr>
          <a:xfrm>
            <a:off x="1551039" y="6238297"/>
            <a:ext cx="249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Fully connected network</a:t>
            </a:r>
          </a:p>
        </p:txBody>
      </p:sp>
    </p:spTree>
    <p:extLst>
      <p:ext uri="{BB962C8B-B14F-4D97-AF65-F5344CB8AC3E}">
        <p14:creationId xmlns:p14="http://schemas.microsoft.com/office/powerpoint/2010/main" val="354034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60B05B16-998D-5DF3-5B64-9B83A722D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2B718A-BF55-0797-B21D-A1B2A7E61BB3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Multiclass classification problem (discrete classes, &gt;2 possible classes)</a:t>
            </a:r>
          </a:p>
          <a:p>
            <a:r>
              <a:rPr lang="en-US" dirty="0"/>
              <a:t>Convolutional network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F1002C-9B0E-0690-CE22-0849F991A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089961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B2912-68CC-0377-15E5-4590FCE43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 of fully-connected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EE8FB4-727B-D921-7ECB-DFC72B1D6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3292"/>
          <a:stretch/>
        </p:blipFill>
        <p:spPr>
          <a:xfrm>
            <a:off x="1414190" y="1353231"/>
            <a:ext cx="6456181" cy="468536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135C86-08B6-4DBA-CF8E-8998CAC8E526}"/>
              </a:ext>
            </a:extLst>
          </p:cNvPr>
          <p:cNvSpPr txBox="1"/>
          <p:nvPr/>
        </p:nvSpPr>
        <p:spPr>
          <a:xfrm>
            <a:off x="1551039" y="6238297"/>
            <a:ext cx="249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Fully connected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652326-D0F4-DD5D-9352-91B1ABC8AD80}"/>
              </a:ext>
            </a:extLst>
          </p:cNvPr>
          <p:cNvSpPr txBox="1"/>
          <p:nvPr/>
        </p:nvSpPr>
        <p:spPr>
          <a:xfrm>
            <a:off x="4949179" y="6169709"/>
            <a:ext cx="229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Convolution, kernel 3, </a:t>
            </a:r>
          </a:p>
          <a:p>
            <a:pPr algn="ctr"/>
            <a:r>
              <a:rPr lang="en-US" dirty="0"/>
              <a:t>stride 1, dilation 0</a:t>
            </a:r>
          </a:p>
        </p:txBody>
      </p:sp>
    </p:spTree>
    <p:extLst>
      <p:ext uri="{BB962C8B-B14F-4D97-AF65-F5344CB8AC3E}">
        <p14:creationId xmlns:p14="http://schemas.microsoft.com/office/powerpoint/2010/main" val="2466055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B2912-68CC-0377-15E5-4590FCE43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 of fully-connected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EE8FB4-727B-D921-7ECB-DFC72B1D6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190" y="1353231"/>
            <a:ext cx="9678353" cy="468536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28C7E2-385E-2888-C71D-C3F9E3A803E5}"/>
              </a:ext>
            </a:extLst>
          </p:cNvPr>
          <p:cNvSpPr txBox="1"/>
          <p:nvPr/>
        </p:nvSpPr>
        <p:spPr>
          <a:xfrm>
            <a:off x="1551039" y="6238297"/>
            <a:ext cx="249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Fully connected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A2C5DE-F618-B3CB-B28B-F30D2F41CF68}"/>
              </a:ext>
            </a:extLst>
          </p:cNvPr>
          <p:cNvSpPr txBox="1"/>
          <p:nvPr/>
        </p:nvSpPr>
        <p:spPr>
          <a:xfrm>
            <a:off x="4949179" y="6169709"/>
            <a:ext cx="2817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Convolution, size 3, stride 1,</a:t>
            </a:r>
          </a:p>
          <a:p>
            <a:pPr algn="ctr"/>
            <a:r>
              <a:rPr lang="en-US" dirty="0"/>
              <a:t>dilation 0, zero padding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7B37B-CED4-0E35-BFA5-5B05B99C81CC}"/>
              </a:ext>
            </a:extLst>
          </p:cNvPr>
          <p:cNvSpPr txBox="1"/>
          <p:nvPr/>
        </p:nvSpPr>
        <p:spPr>
          <a:xfrm>
            <a:off x="8399951" y="6154226"/>
            <a:ext cx="2817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Convolution, size 3, stride 1,</a:t>
            </a:r>
          </a:p>
          <a:p>
            <a:pPr algn="ctr"/>
            <a:r>
              <a:rPr lang="en-US" dirty="0"/>
              <a:t>dilation 0, zero padding</a:t>
            </a:r>
          </a:p>
        </p:txBody>
      </p:sp>
    </p:spTree>
    <p:extLst>
      <p:ext uri="{BB962C8B-B14F-4D97-AF65-F5344CB8AC3E}">
        <p14:creationId xmlns:p14="http://schemas.microsoft.com/office/powerpoint/2010/main" val="381315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3C7B5-EC70-CF4D-8D44-8A14DD3C0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689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Question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D760B-1778-9B2A-3D42-5E3719202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471" y="2198915"/>
            <a:ext cx="7649787" cy="3668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1A708F-9EF7-D45E-5B79-54B23B993E2E}"/>
              </a:ext>
            </a:extLst>
          </p:cNvPr>
          <p:cNvSpPr txBox="1"/>
          <p:nvPr/>
        </p:nvSpPr>
        <p:spPr>
          <a:xfrm>
            <a:off x="685800" y="2373086"/>
            <a:ext cx="30944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Kernel size?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Stride?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Dilation?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Zero padding / valid?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7537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6B3E0C-2117-89B1-2262-38B995DB8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676" y="2198914"/>
            <a:ext cx="7649787" cy="36684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3C7B5-EC70-CF4D-8D44-8A14DD3C0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689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Question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1A708F-9EF7-D45E-5B79-54B23B993E2E}"/>
              </a:ext>
            </a:extLst>
          </p:cNvPr>
          <p:cNvSpPr txBox="1"/>
          <p:nvPr/>
        </p:nvSpPr>
        <p:spPr>
          <a:xfrm>
            <a:off x="685800" y="2373086"/>
            <a:ext cx="30944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Kernel size?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Stride?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Dilation?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Zero padding / valid?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610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3C7B5-EC70-CF4D-8D44-8A14DD3C0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689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Question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1A708F-9EF7-D45E-5B79-54B23B993E2E}"/>
              </a:ext>
            </a:extLst>
          </p:cNvPr>
          <p:cNvSpPr txBox="1"/>
          <p:nvPr/>
        </p:nvSpPr>
        <p:spPr>
          <a:xfrm>
            <a:off x="685800" y="2373086"/>
            <a:ext cx="30944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Kernel size?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Stride?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Dilation?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Zero padding / valid?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CA029-FFB0-5CD1-0DC7-5C841B658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104" y="1975757"/>
            <a:ext cx="7649787" cy="366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96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2DA90-B967-6EA4-7417-65DF2F2E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68EAB-978B-0908-A11E-070B96AC0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Networks for images</a:t>
            </a:r>
          </a:p>
          <a:p>
            <a:r>
              <a:rPr lang="en-US" dirty="0"/>
              <a:t>Invariance and equivariance</a:t>
            </a:r>
          </a:p>
          <a:p>
            <a:r>
              <a:rPr lang="en-US" dirty="0"/>
              <a:t>1D convolution</a:t>
            </a:r>
          </a:p>
          <a:p>
            <a:r>
              <a:rPr lang="en-US" dirty="0"/>
              <a:t>Convolutional layers</a:t>
            </a:r>
          </a:p>
          <a:p>
            <a:r>
              <a:rPr lang="en-US" dirty="0">
                <a:solidFill>
                  <a:srgbClr val="D18362"/>
                </a:solidFill>
              </a:rPr>
              <a:t>Channels</a:t>
            </a:r>
          </a:p>
          <a:p>
            <a:r>
              <a:rPr lang="en-US" dirty="0"/>
              <a:t>Receptive fields</a:t>
            </a:r>
          </a:p>
          <a:p>
            <a:r>
              <a:rPr lang="en-US" dirty="0"/>
              <a:t>Convolutional network for MNIST 1D</a:t>
            </a:r>
          </a:p>
        </p:txBody>
      </p:sp>
    </p:spTree>
    <p:extLst>
      <p:ext uri="{BB962C8B-B14F-4D97-AF65-F5344CB8AC3E}">
        <p14:creationId xmlns:p14="http://schemas.microsoft.com/office/powerpoint/2010/main" val="3797841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10446-5CB2-63A9-873C-7533154C4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EE70C-43DD-9A04-D7FB-F034EA738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convolutional operation averages together the inputs</a:t>
            </a:r>
          </a:p>
          <a:p>
            <a:r>
              <a:rPr lang="en-US" dirty="0"/>
              <a:t>Plus passes through </a:t>
            </a:r>
            <a:r>
              <a:rPr lang="en-US" dirty="0" err="1"/>
              <a:t>ReLU</a:t>
            </a:r>
            <a:r>
              <a:rPr lang="en-US"/>
              <a:t> function</a:t>
            </a:r>
            <a:endParaRPr lang="en-US" dirty="0"/>
          </a:p>
          <a:p>
            <a:r>
              <a:rPr lang="en-US" dirty="0"/>
              <a:t>Has to lose information</a:t>
            </a:r>
          </a:p>
          <a:p>
            <a:r>
              <a:rPr lang="en-US" dirty="0"/>
              <a:t>Solution: </a:t>
            </a:r>
          </a:p>
          <a:p>
            <a:pPr lvl="1"/>
            <a:r>
              <a:rPr lang="en-US" dirty="0"/>
              <a:t>apply several convolutions and stack them in </a:t>
            </a:r>
            <a:r>
              <a:rPr lang="en-US" dirty="0">
                <a:solidFill>
                  <a:srgbClr val="D18362"/>
                </a:solidFill>
              </a:rPr>
              <a:t>channels</a:t>
            </a:r>
          </a:p>
          <a:p>
            <a:pPr lvl="1"/>
            <a:r>
              <a:rPr lang="en-US" dirty="0"/>
              <a:t>Sometimes also called </a:t>
            </a:r>
            <a:r>
              <a:rPr lang="en-US" dirty="0">
                <a:solidFill>
                  <a:srgbClr val="D18362"/>
                </a:solidFill>
              </a:rPr>
              <a:t>feature maps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840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A325-0BFB-6161-A5FF-70A1184E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output channels, one input channel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C6C89C4-B126-0B99-BD61-02506B0C8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084"/>
          <a:stretch/>
        </p:blipFill>
        <p:spPr>
          <a:xfrm>
            <a:off x="2699656" y="2205534"/>
            <a:ext cx="2569029" cy="31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83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A325-0BFB-6161-A5FF-70A1184E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output channels, one input channel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C6C89C4-B126-0B99-BD61-02506B0C8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764"/>
          <a:stretch/>
        </p:blipFill>
        <p:spPr>
          <a:xfrm>
            <a:off x="2699657" y="2205536"/>
            <a:ext cx="6792686" cy="31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26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A325-0BFB-6161-A5FF-70A1184E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input channels, one output channel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C6C89C4-B126-0B99-BD61-02506B0C8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11"/>
          <a:stretch/>
        </p:blipFill>
        <p:spPr>
          <a:xfrm>
            <a:off x="4426254" y="2096680"/>
            <a:ext cx="3339491" cy="31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85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911C3-40C1-994A-D65A-22862941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pic>
        <p:nvPicPr>
          <p:cNvPr id="6" name="Picture 5" descr="A collage of pictures of a person and a dog&#10;&#10;Description automatically generated with low confidence">
            <a:extLst>
              <a:ext uri="{FF2B5EF4-FFF2-40B4-BE49-F238E27FC236}">
                <a16:creationId xmlns:a16="http://schemas.microsoft.com/office/drawing/2014/main" id="{87CCC7B7-CB57-22C2-B429-1F8DDA050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99" y="1690688"/>
            <a:ext cx="11028365" cy="406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807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70D8-159D-99F9-8AD6-75D57F0CF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006166-DFBE-DCE8-8797-E5CC93984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there are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input channels and kernel size K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there are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input channels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output channels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006166-DFBE-DCE8-8797-E5CC93984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35A84F0-29B5-99F7-3254-7987C666B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36" y="2806247"/>
            <a:ext cx="2247900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6A20EC-0468-5E49-EECB-7C525E662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136" y="5091793"/>
            <a:ext cx="29845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0E84E7-A932-1E63-6359-57AD44BE4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5396" y="5091793"/>
            <a:ext cx="1612900" cy="50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72455E-4753-02F6-9D17-2F01DFEA0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4897" y="2830059"/>
            <a:ext cx="11938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28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2DA90-B967-6EA4-7417-65DF2F2E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68EAB-978B-0908-A11E-070B96AC0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Networks for images</a:t>
            </a:r>
          </a:p>
          <a:p>
            <a:r>
              <a:rPr lang="en-US" dirty="0"/>
              <a:t>Invariance and equivariance</a:t>
            </a:r>
          </a:p>
          <a:p>
            <a:r>
              <a:rPr lang="en-US" dirty="0"/>
              <a:t>1D convolution</a:t>
            </a:r>
          </a:p>
          <a:p>
            <a:r>
              <a:rPr lang="en-US" dirty="0"/>
              <a:t>Convolutional layers</a:t>
            </a:r>
          </a:p>
          <a:p>
            <a:r>
              <a:rPr lang="en-US" dirty="0"/>
              <a:t>Channels</a:t>
            </a:r>
          </a:p>
          <a:p>
            <a:r>
              <a:rPr lang="en-US" dirty="0">
                <a:solidFill>
                  <a:srgbClr val="D18362"/>
                </a:solidFill>
              </a:rPr>
              <a:t>Receptive fields</a:t>
            </a:r>
          </a:p>
          <a:p>
            <a:r>
              <a:rPr lang="en-US" dirty="0"/>
              <a:t>Convolutional network for MNIST 1D</a:t>
            </a:r>
          </a:p>
        </p:txBody>
      </p:sp>
    </p:spTree>
    <p:extLst>
      <p:ext uri="{BB962C8B-B14F-4D97-AF65-F5344CB8AC3E}">
        <p14:creationId xmlns:p14="http://schemas.microsoft.com/office/powerpoint/2010/main" val="1256408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FCACC-D7BF-D1BB-78A8-98EF08AD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fields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A10EB519-6947-4620-896C-925476C3A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919" b="67404"/>
          <a:stretch/>
        </p:blipFill>
        <p:spPr>
          <a:xfrm>
            <a:off x="1464129" y="2726475"/>
            <a:ext cx="2879271" cy="31518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9FFADF-4D5B-6579-FAC2-48A3F77D8B21}"/>
              </a:ext>
            </a:extLst>
          </p:cNvPr>
          <p:cNvSpPr/>
          <p:nvPr/>
        </p:nvSpPr>
        <p:spPr>
          <a:xfrm>
            <a:off x="1382486" y="2606729"/>
            <a:ext cx="326571" cy="3650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7436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D941DFBD-1ACD-8283-7677-DE315B940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59" r="-1820" b="67404"/>
          <a:stretch/>
        </p:blipFill>
        <p:spPr>
          <a:xfrm>
            <a:off x="1464128" y="2715589"/>
            <a:ext cx="5851072" cy="3151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9FCACC-D7BF-D1BB-78A8-98EF08AD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fields</a:t>
            </a:r>
          </a:p>
        </p:txBody>
      </p:sp>
    </p:spTree>
    <p:extLst>
      <p:ext uri="{BB962C8B-B14F-4D97-AF65-F5344CB8AC3E}">
        <p14:creationId xmlns:p14="http://schemas.microsoft.com/office/powerpoint/2010/main" val="1412641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FCACC-D7BF-D1BB-78A8-98EF08AD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fields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9D1CB198-481A-B1CA-7AFD-F3B6FAF07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59" b="33019"/>
          <a:stretch/>
        </p:blipFill>
        <p:spPr>
          <a:xfrm>
            <a:off x="1464129" y="2764972"/>
            <a:ext cx="9263742" cy="309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64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FCACC-D7BF-D1BB-78A8-98EF08AD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6529B3-E0EA-5950-94A7-CEC7A1081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634"/>
          <a:stretch/>
        </p:blipFill>
        <p:spPr>
          <a:xfrm>
            <a:off x="1464129" y="2754086"/>
            <a:ext cx="9263742" cy="2936240"/>
          </a:xfrm>
        </p:spPr>
      </p:pic>
    </p:spTree>
    <p:extLst>
      <p:ext uri="{BB962C8B-B14F-4D97-AF65-F5344CB8AC3E}">
        <p14:creationId xmlns:p14="http://schemas.microsoft.com/office/powerpoint/2010/main" val="3685978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2DA90-B967-6EA4-7417-65DF2F2E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68EAB-978B-0908-A11E-070B96AC0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Networks for images</a:t>
            </a:r>
          </a:p>
          <a:p>
            <a:r>
              <a:rPr lang="en-US" dirty="0"/>
              <a:t>Invariance and equivariance</a:t>
            </a:r>
          </a:p>
          <a:p>
            <a:r>
              <a:rPr lang="en-US" dirty="0"/>
              <a:t>1D convolution</a:t>
            </a:r>
          </a:p>
          <a:p>
            <a:r>
              <a:rPr lang="en-US" dirty="0"/>
              <a:t>Convolutional layers</a:t>
            </a:r>
          </a:p>
          <a:p>
            <a:r>
              <a:rPr lang="en-US" dirty="0"/>
              <a:t>Channels</a:t>
            </a:r>
          </a:p>
          <a:p>
            <a:r>
              <a:rPr lang="en-US" dirty="0"/>
              <a:t>Receptive fields</a:t>
            </a:r>
          </a:p>
          <a:p>
            <a:r>
              <a:rPr lang="en-US" dirty="0">
                <a:solidFill>
                  <a:srgbClr val="D18362"/>
                </a:solidFill>
              </a:rPr>
              <a:t>Convolutional network for MNIST 1D</a:t>
            </a:r>
          </a:p>
        </p:txBody>
      </p:sp>
    </p:spTree>
    <p:extLst>
      <p:ext uri="{BB962C8B-B14F-4D97-AF65-F5344CB8AC3E}">
        <p14:creationId xmlns:p14="http://schemas.microsoft.com/office/powerpoint/2010/main" val="40313255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2DB1-29B6-FBEF-96DC-83FF387C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1D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CCA8E5-0FDF-1982-3367-A3F602396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943" y="1512605"/>
            <a:ext cx="8651823" cy="4769053"/>
          </a:xfrm>
        </p:spPr>
      </p:pic>
    </p:spTree>
    <p:extLst>
      <p:ext uri="{BB962C8B-B14F-4D97-AF65-F5344CB8AC3E}">
        <p14:creationId xmlns:p14="http://schemas.microsoft.com/office/powerpoint/2010/main" val="108362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D00C4-5577-0FBA-3B85-7403E4CF8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MNIST-1D results for fully-connected network</a:t>
            </a:r>
            <a:endParaRPr lang="en-US" dirty="0">
              <a:solidFill>
                <a:srgbClr val="D18362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3DB5BE-C48E-D206-934C-D893AC43E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94" y="1904052"/>
            <a:ext cx="12156706" cy="3575502"/>
          </a:xfrm>
        </p:spPr>
      </p:pic>
    </p:spTree>
    <p:extLst>
      <p:ext uri="{BB962C8B-B14F-4D97-AF65-F5344CB8AC3E}">
        <p14:creationId xmlns:p14="http://schemas.microsoft.com/office/powerpoint/2010/main" val="24581534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8258-C154-4EB2-1B26-B3223B27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A9CEB-F314-DDE0-1ECB-1180C51FB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hidden layers</a:t>
            </a:r>
          </a:p>
          <a:p>
            <a:r>
              <a:rPr lang="en-US" dirty="0"/>
              <a:t>Three convolutional layers</a:t>
            </a:r>
          </a:p>
          <a:p>
            <a:r>
              <a:rPr lang="en-US" dirty="0"/>
              <a:t>One fully-connected layer</a:t>
            </a:r>
          </a:p>
          <a:p>
            <a:r>
              <a:rPr lang="en-US" dirty="0" err="1"/>
              <a:t>Softmax</a:t>
            </a:r>
            <a:r>
              <a:rPr lang="en-US" dirty="0"/>
              <a:t> at end</a:t>
            </a:r>
          </a:p>
          <a:p>
            <a:r>
              <a:rPr lang="en-US" dirty="0"/>
              <a:t>Total parameters = 2050</a:t>
            </a:r>
          </a:p>
          <a:p>
            <a:r>
              <a:rPr lang="en-US" dirty="0"/>
              <a:t>Trained for 100,000 steps with SGD, LR = 0.01, batch size 100</a:t>
            </a:r>
          </a:p>
        </p:txBody>
      </p:sp>
    </p:spTree>
    <p:extLst>
      <p:ext uri="{BB962C8B-B14F-4D97-AF65-F5344CB8AC3E}">
        <p14:creationId xmlns:p14="http://schemas.microsoft.com/office/powerpoint/2010/main" val="3897649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194F3B6-0E3F-70BE-C783-8BF19E182C1D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Multivariate binary classification problem (many outputs, two discrete classes)</a:t>
            </a:r>
          </a:p>
          <a:p>
            <a:r>
              <a:rPr lang="en-US" dirty="0"/>
              <a:t>Convolutional encoder-decoder network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39F3913-F9A0-B5DD-8D3A-BB0B087E2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4" y="365125"/>
            <a:ext cx="10515600" cy="1325563"/>
          </a:xfrm>
        </p:spPr>
        <p:txBody>
          <a:bodyPr/>
          <a:lstStyle/>
          <a:p>
            <a:r>
              <a:rPr lang="en-US" dirty="0"/>
              <a:t>Image segmentation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FA4F7B92-A29F-85A2-A108-69A7422CE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" r="1803"/>
          <a:stretch/>
        </p:blipFill>
        <p:spPr>
          <a:xfrm>
            <a:off x="304800" y="1782074"/>
            <a:ext cx="11671300" cy="29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505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69C1B-D8F9-C3DD-F3E6-913B21C50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MNIST-1D convolutional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40D136-EF4D-8396-19D4-61E5DC445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9557" y="1690688"/>
            <a:ext cx="8169729" cy="4961615"/>
          </a:xfrm>
        </p:spPr>
      </p:pic>
    </p:spTree>
    <p:extLst>
      <p:ext uri="{BB962C8B-B14F-4D97-AF65-F5344CB8AC3E}">
        <p14:creationId xmlns:p14="http://schemas.microsoft.com/office/powerpoint/2010/main" val="2701464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C254A-F356-25B4-18CC-8868F01F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1DEB0-CC42-F05F-9886-A6CDA4110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Exactly same number of layers and hidden units</a:t>
            </a:r>
          </a:p>
          <a:p>
            <a:r>
              <a:rPr lang="en-US" dirty="0"/>
              <a:t>All fully-connected layers</a:t>
            </a:r>
          </a:p>
          <a:p>
            <a:r>
              <a:rPr lang="en-US" dirty="0"/>
              <a:t>Total parameters = 150,185</a:t>
            </a:r>
          </a:p>
        </p:txBody>
      </p:sp>
    </p:spTree>
    <p:extLst>
      <p:ext uri="{BB962C8B-B14F-4D97-AF65-F5344CB8AC3E}">
        <p14:creationId xmlns:p14="http://schemas.microsoft.com/office/powerpoint/2010/main" val="2333782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94F10-9D93-4F52-46C1-B29AAA37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676280-152B-A49F-4783-1A45F5248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877" y="1959428"/>
            <a:ext cx="11112546" cy="3341915"/>
          </a:xfrm>
        </p:spPr>
      </p:pic>
    </p:spTree>
    <p:extLst>
      <p:ext uri="{BB962C8B-B14F-4D97-AF65-F5344CB8AC3E}">
        <p14:creationId xmlns:p14="http://schemas.microsoft.com/office/powerpoint/2010/main" val="885228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2DB1-29B6-FBEF-96DC-83FF387C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1D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CCA8E5-0FDF-1982-3367-A3F602396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943" y="1512605"/>
            <a:ext cx="8651823" cy="4769053"/>
          </a:xfrm>
        </p:spPr>
      </p:pic>
    </p:spTree>
    <p:extLst>
      <p:ext uri="{BB962C8B-B14F-4D97-AF65-F5344CB8AC3E}">
        <p14:creationId xmlns:p14="http://schemas.microsoft.com/office/powerpoint/2010/main" val="3561200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E006C-8FB4-E0AE-C590-6059895C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0D481-80C2-3B56-84E6-B1E24A51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</a:t>
            </a:r>
            <a:r>
              <a:rPr lang="en-US" dirty="0">
                <a:solidFill>
                  <a:srgbClr val="D18362"/>
                </a:solidFill>
              </a:rPr>
              <a:t>inductive bias</a:t>
            </a:r>
          </a:p>
          <a:p>
            <a:r>
              <a:rPr lang="en-US" dirty="0"/>
              <a:t>Forced the network to process each location similarly</a:t>
            </a:r>
          </a:p>
          <a:p>
            <a:r>
              <a:rPr lang="en-US" dirty="0"/>
              <a:t>Shares information across locations</a:t>
            </a:r>
          </a:p>
          <a:p>
            <a:r>
              <a:rPr lang="en-US" dirty="0"/>
              <a:t>Search through a smaller family of input/</a:t>
            </a:r>
            <a:r>
              <a:rPr lang="en-US" dirty="0" err="1"/>
              <a:t>ouput</a:t>
            </a:r>
            <a:r>
              <a:rPr lang="en-US" dirty="0"/>
              <a:t> mappings, all of which are plausible</a:t>
            </a:r>
          </a:p>
        </p:txBody>
      </p:sp>
    </p:spTree>
    <p:extLst>
      <p:ext uri="{BB962C8B-B14F-4D97-AF65-F5344CB8AC3E}">
        <p14:creationId xmlns:p14="http://schemas.microsoft.com/office/powerpoint/2010/main" val="1109608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F1A62-A075-4DA4-A656-E6046C526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for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366E8-9335-2187-CA2F-864B34E4B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 with fully-connected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Size</a:t>
            </a:r>
          </a:p>
          <a:p>
            <a:pPr lvl="1"/>
            <a:r>
              <a:rPr lang="en-US" dirty="0"/>
              <a:t>224x224 RGB image = 150,528 dimensions</a:t>
            </a:r>
          </a:p>
          <a:p>
            <a:pPr lvl="1"/>
            <a:r>
              <a:rPr lang="en-US" dirty="0"/>
              <a:t>Hidden layers generally larger than inputs</a:t>
            </a:r>
          </a:p>
          <a:p>
            <a:pPr lvl="1"/>
            <a:r>
              <a:rPr lang="en-US" dirty="0"/>
              <a:t>One hidden layer = 150,520x150,528 weights -- 22 billion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Nearby pixels statistically related</a:t>
            </a:r>
          </a:p>
          <a:p>
            <a:pPr lvl="1"/>
            <a:r>
              <a:rPr lang="en-US" dirty="0"/>
              <a:t>But could permute pixels and relearn and get same results with FC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Should be stable under transformations</a:t>
            </a:r>
          </a:p>
          <a:p>
            <a:pPr lvl="1"/>
            <a:r>
              <a:rPr lang="en-US" dirty="0"/>
              <a:t>Don’t want to re-learn appearance at different parts of image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445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BBE2-8716-4C84-F5B8-D998D137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networks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FD6F1A-899E-CB77-27D3-B879FCCCC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 only look at local image patches</a:t>
            </a:r>
          </a:p>
          <a:p>
            <a:r>
              <a:rPr lang="en-US" dirty="0"/>
              <a:t>Share parameters across image</a:t>
            </a:r>
          </a:p>
        </p:txBody>
      </p:sp>
    </p:spTree>
    <p:extLst>
      <p:ext uri="{BB962C8B-B14F-4D97-AF65-F5344CB8AC3E}">
        <p14:creationId xmlns:p14="http://schemas.microsoft.com/office/powerpoint/2010/main" val="1900797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2DA90-B967-6EA4-7417-65DF2F2E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68EAB-978B-0908-A11E-070B96AC0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Networks for images</a:t>
            </a:r>
          </a:p>
          <a:p>
            <a:r>
              <a:rPr lang="en-US" dirty="0">
                <a:solidFill>
                  <a:srgbClr val="D18362"/>
                </a:solidFill>
              </a:rPr>
              <a:t>Invariance and equivariance</a:t>
            </a:r>
          </a:p>
          <a:p>
            <a:r>
              <a:rPr lang="en-US" dirty="0"/>
              <a:t>1D convolution</a:t>
            </a:r>
          </a:p>
          <a:p>
            <a:r>
              <a:rPr lang="en-US" dirty="0"/>
              <a:t>Convolutional layers</a:t>
            </a:r>
          </a:p>
          <a:p>
            <a:r>
              <a:rPr lang="en-US" dirty="0"/>
              <a:t>Channels</a:t>
            </a:r>
          </a:p>
          <a:p>
            <a:r>
              <a:rPr lang="en-US" dirty="0"/>
              <a:t>Receptive fields</a:t>
            </a:r>
          </a:p>
          <a:p>
            <a:r>
              <a:rPr lang="en-US" dirty="0"/>
              <a:t>Convolutional network for MNIST 1D</a:t>
            </a:r>
          </a:p>
        </p:txBody>
      </p:sp>
    </p:spTree>
    <p:extLst>
      <p:ext uri="{BB962C8B-B14F-4D97-AF65-F5344CB8AC3E}">
        <p14:creationId xmlns:p14="http://schemas.microsoft.com/office/powerpoint/2010/main" val="1187871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BCE28-B447-6617-65C0-90A86CAC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2362C-C6A8-6E8C-1E80-195B08EB4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function f[x] is </a:t>
            </a:r>
            <a:r>
              <a:rPr lang="en-US" dirty="0">
                <a:solidFill>
                  <a:srgbClr val="D18362"/>
                </a:solidFill>
              </a:rPr>
              <a:t>invariant</a:t>
            </a:r>
            <a:r>
              <a:rPr lang="en-US" dirty="0"/>
              <a:t> to a transformation t[] if: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i.e., the function output is the same even after the transformation is applied.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5D342F-7916-1944-974E-FBBB1A4BE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2754552"/>
            <a:ext cx="2463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80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2551</TotalTime>
  <Words>836</Words>
  <Application>Microsoft Macintosh PowerPoint</Application>
  <PresentationFormat>Widescreen</PresentationFormat>
  <Paragraphs>204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-apple-system</vt:lpstr>
      <vt:lpstr>Arial</vt:lpstr>
      <vt:lpstr>Calibri</vt:lpstr>
      <vt:lpstr>Calibri Light</vt:lpstr>
      <vt:lpstr>Cambria Math</vt:lpstr>
      <vt:lpstr>Office Theme</vt:lpstr>
      <vt:lpstr>CM20315 - Machine Learning </vt:lpstr>
      <vt:lpstr>Convolutional networks</vt:lpstr>
      <vt:lpstr>Image classification</vt:lpstr>
      <vt:lpstr>Object detection</vt:lpstr>
      <vt:lpstr>Image segmentation</vt:lpstr>
      <vt:lpstr>Networks for images</vt:lpstr>
      <vt:lpstr>Convolutional networks</vt:lpstr>
      <vt:lpstr>Convolutional networks</vt:lpstr>
      <vt:lpstr>Invariance</vt:lpstr>
      <vt:lpstr>Invariance example</vt:lpstr>
      <vt:lpstr>Equivariance</vt:lpstr>
      <vt:lpstr>Equivariance example</vt:lpstr>
      <vt:lpstr>Convolutional networks</vt:lpstr>
      <vt:lpstr>Convolution* in 1D</vt:lpstr>
      <vt:lpstr>Convolution with kernel size 3</vt:lpstr>
      <vt:lpstr>Convolution with kernel size 3</vt:lpstr>
      <vt:lpstr>Convolution with kernel size 3</vt:lpstr>
      <vt:lpstr>Zero padding</vt:lpstr>
      <vt:lpstr>“Valid” convolutions</vt:lpstr>
      <vt:lpstr>Stride, kernel size, and dilation</vt:lpstr>
      <vt:lpstr>PowerPoint Presentation</vt:lpstr>
      <vt:lpstr>PowerPoint Presentation</vt:lpstr>
      <vt:lpstr>PowerPoint Presentation</vt:lpstr>
      <vt:lpstr>PowerPoint Presentation</vt:lpstr>
      <vt:lpstr>Convolutional networks</vt:lpstr>
      <vt:lpstr>Convolutional layer</vt:lpstr>
      <vt:lpstr>Special case of fully-connected network</vt:lpstr>
      <vt:lpstr>Special case of fully-connected network</vt:lpstr>
      <vt:lpstr>Special case of fully-connected network</vt:lpstr>
      <vt:lpstr>Special case of fully-connected network</vt:lpstr>
      <vt:lpstr>Special case of fully-connected network</vt:lpstr>
      <vt:lpstr>Question 1</vt:lpstr>
      <vt:lpstr>Question 2</vt:lpstr>
      <vt:lpstr>Question 3</vt:lpstr>
      <vt:lpstr>Convolutional networks</vt:lpstr>
      <vt:lpstr>Channels</vt:lpstr>
      <vt:lpstr>Two output channels, one input channel</vt:lpstr>
      <vt:lpstr>Two output channels, one input channel</vt:lpstr>
      <vt:lpstr>Two input channels, one output channel</vt:lpstr>
      <vt:lpstr>How many parameters?</vt:lpstr>
      <vt:lpstr>Convolutional networks</vt:lpstr>
      <vt:lpstr>Receptive fields</vt:lpstr>
      <vt:lpstr>Receptive fields</vt:lpstr>
      <vt:lpstr>Receptive fields</vt:lpstr>
      <vt:lpstr>Receptive fields</vt:lpstr>
      <vt:lpstr>Convolutional networks</vt:lpstr>
      <vt:lpstr>MNIST 1D Dataset</vt:lpstr>
      <vt:lpstr>MNIST-1D results for fully-connected network</vt:lpstr>
      <vt:lpstr>Convolutional network</vt:lpstr>
      <vt:lpstr>MNIST-1D convolutional network</vt:lpstr>
      <vt:lpstr>Fully connected network</vt:lpstr>
      <vt:lpstr>Performance</vt:lpstr>
      <vt:lpstr>MNIST 1D Dataset</vt:lpstr>
      <vt:lpstr>Why?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CM20315 - Machine Learning </dc:title>
  <dc:creator>Simon Prince</dc:creator>
  <cp:lastModifiedBy>Simon Prince</cp:lastModifiedBy>
  <cp:revision>1</cp:revision>
  <dcterms:created xsi:type="dcterms:W3CDTF">2022-11-26T18:03:56Z</dcterms:created>
  <dcterms:modified xsi:type="dcterms:W3CDTF">2022-11-29T19:25:38Z</dcterms:modified>
</cp:coreProperties>
</file>